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sso One" charset="1" panose="02000503050000020004"/>
      <p:regular r:id="rId10"/>
    </p:embeddedFont>
    <p:embeddedFont>
      <p:font typeface="Inter" charset="1" panose="020B0502030000000004"/>
      <p:regular r:id="rId11"/>
    </p:embeddedFont>
    <p:embeddedFont>
      <p:font typeface="Inter Bold" charset="1" panose="020B0802030000000004"/>
      <p:regular r:id="rId12"/>
    </p:embeddedFont>
    <p:embeddedFont>
      <p:font typeface="Inter Italics" charset="1" panose="020B0502030000000004"/>
      <p:regular r:id="rId13"/>
    </p:embeddedFont>
    <p:embeddedFont>
      <p:font typeface="Inter Bold Italics" charset="1" panose="020B0802030000000004"/>
      <p:regular r:id="rId14"/>
    </p:embeddedFont>
    <p:embeddedFont>
      <p:font typeface="Inter Thin" charset="1" panose="020B0A02050000000004"/>
      <p:regular r:id="rId15"/>
    </p:embeddedFont>
    <p:embeddedFont>
      <p:font typeface="Inter Thin Italics" charset="1" panose="020B0A02050000000004"/>
      <p:regular r:id="rId16"/>
    </p:embeddedFont>
    <p:embeddedFont>
      <p:font typeface="Inter Extra-Light" charset="1" panose="02000503000000020004"/>
      <p:regular r:id="rId17"/>
    </p:embeddedFont>
    <p:embeddedFont>
      <p:font typeface="Inter Light" charset="1" panose="02000503000000020004"/>
      <p:regular r:id="rId18"/>
    </p:embeddedFont>
    <p:embeddedFont>
      <p:font typeface="Inter Medium" charset="1" panose="02000503000000020004"/>
      <p:regular r:id="rId19"/>
    </p:embeddedFont>
    <p:embeddedFont>
      <p:font typeface="Inter Semi-Bold" charset="1" panose="02000503000000020004"/>
      <p:regular r:id="rId20"/>
    </p:embeddedFont>
    <p:embeddedFont>
      <p:font typeface="Inter Ultra-Bold" charset="1" panose="02000503000000020004"/>
      <p:regular r:id="rId21"/>
    </p:embeddedFont>
    <p:embeddedFont>
      <p:font typeface="Inter Heavy" charset="1" panose="0200050300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2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https://www.kaggle.com/competitions/challenges-in-representation-learning-facial-expression-recognition-challenge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6510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  <a:ln w="38100" cap="sq">
            <a:solidFill>
              <a:srgbClr val="000000"/>
            </a:solidFill>
            <a:prstDash val="sysDot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250080" y="2242447"/>
            <a:ext cx="12288814" cy="5594698"/>
            <a:chOff x="0" y="0"/>
            <a:chExt cx="16385085" cy="74595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6385085" cy="5239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16"/>
                </a:lnSpc>
              </a:pPr>
              <a:r>
                <a:rPr lang="en-US" sz="8400">
                  <a:solidFill>
                    <a:srgbClr val="FFFFFF"/>
                  </a:solidFill>
                  <a:latin typeface="Russo One Bold"/>
                </a:rPr>
                <a:t>Facial </a:t>
              </a:r>
            </a:p>
            <a:p>
              <a:pPr algn="ctr">
                <a:lnSpc>
                  <a:spcPts val="10416"/>
                </a:lnSpc>
              </a:pPr>
              <a:r>
                <a:rPr lang="en-US" sz="8400">
                  <a:solidFill>
                    <a:srgbClr val="FFFFFF"/>
                  </a:solidFill>
                  <a:latin typeface="Russo One Bold"/>
                </a:rPr>
                <a:t>Expression Recognition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706870"/>
              <a:ext cx="16385085" cy="1752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08"/>
                </a:lnSpc>
              </a:pPr>
              <a:r>
                <a:rPr lang="en-US" sz="4200">
                  <a:solidFill>
                    <a:srgbClr val="FFFFFF"/>
                  </a:solidFill>
                  <a:latin typeface="Inter"/>
                </a:rPr>
                <a:t>Nhóm GS</a:t>
              </a:r>
            </a:p>
            <a:p>
              <a:pPr algn="ctr">
                <a:lnSpc>
                  <a:spcPts val="5208"/>
                </a:lnSpc>
              </a:pPr>
              <a:r>
                <a:rPr lang="en-US" sz="4200">
                  <a:solidFill>
                    <a:srgbClr val="FFFFFF"/>
                  </a:solidFill>
                  <a:latin typeface="Inter"/>
                </a:rPr>
                <a:t>20520519 - Phạm Xuân Hoàng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45702" y="4972297"/>
            <a:ext cx="7634974" cy="99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35"/>
              </a:lnSpc>
            </a:pPr>
            <a:r>
              <a:rPr lang="en-US" sz="6399">
                <a:solidFill>
                  <a:srgbClr val="FFFFFF"/>
                </a:solidFill>
                <a:latin typeface="Russo One Bold"/>
              </a:rPr>
              <a:t>Các cách tiếp cận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231400"/>
            <a:ext cx="4253279" cy="4253279"/>
            <a:chOff x="0" y="0"/>
            <a:chExt cx="5671038" cy="5671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71038" cy="5671038"/>
            </a:xfrm>
            <a:custGeom>
              <a:avLst/>
              <a:gdLst/>
              <a:ahLst/>
              <a:cxnLst/>
              <a:rect r="r" b="b" t="t" l="l"/>
              <a:pathLst>
                <a:path h="5671038" w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866019" y="1874833"/>
              <a:ext cx="1939000" cy="1921372"/>
            </a:xfrm>
            <a:custGeom>
              <a:avLst/>
              <a:gdLst/>
              <a:ahLst/>
              <a:cxnLst/>
              <a:rect r="r" b="b" t="t" l="l"/>
              <a:pathLst>
                <a:path h="1921372" w="1939000">
                  <a:moveTo>
                    <a:pt x="0" y="0"/>
                  </a:moveTo>
                  <a:lnTo>
                    <a:pt x="1939000" y="0"/>
                  </a:lnTo>
                  <a:lnTo>
                    <a:pt x="1939000" y="1921372"/>
                  </a:lnTo>
                  <a:lnTo>
                    <a:pt x="0" y="192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2942851">
            <a:off x="9907649" y="5290201"/>
            <a:ext cx="1548410" cy="634843"/>
            <a:chOff x="0" y="0"/>
            <a:chExt cx="1805364" cy="740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5364" cy="740193"/>
            </a:xfrm>
            <a:custGeom>
              <a:avLst/>
              <a:gdLst/>
              <a:ahLst/>
              <a:cxnLst/>
              <a:rect r="r" b="b" t="t" l="l"/>
              <a:pathLst>
                <a:path h="740193" w="1805364">
                  <a:moveTo>
                    <a:pt x="1805364" y="370097"/>
                  </a:moveTo>
                  <a:lnTo>
                    <a:pt x="1398964" y="0"/>
                  </a:lnTo>
                  <a:lnTo>
                    <a:pt x="1398964" y="203200"/>
                  </a:lnTo>
                  <a:lnTo>
                    <a:pt x="0" y="203200"/>
                  </a:lnTo>
                  <a:lnTo>
                    <a:pt x="0" y="536993"/>
                  </a:lnTo>
                  <a:lnTo>
                    <a:pt x="1398964" y="536993"/>
                  </a:lnTo>
                  <a:lnTo>
                    <a:pt x="1398964" y="740193"/>
                  </a:lnTo>
                  <a:lnTo>
                    <a:pt x="1805364" y="370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1703764" cy="371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3689199"/>
            <a:ext cx="7490530" cy="3127273"/>
            <a:chOff x="0" y="0"/>
            <a:chExt cx="9987374" cy="41696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9987374" cy="3002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Traditional approach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462095"/>
              <a:ext cx="998737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638256" y="6333717"/>
            <a:ext cx="1953697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Extraction 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3927244" y="1316739"/>
            <a:ext cx="1332615" cy="641197"/>
            <a:chOff x="0" y="0"/>
            <a:chExt cx="1553758" cy="7476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53758" cy="747601"/>
            </a:xfrm>
            <a:custGeom>
              <a:avLst/>
              <a:gdLst/>
              <a:ahLst/>
              <a:cxnLst/>
              <a:rect r="r" b="b" t="t" l="l"/>
              <a:pathLst>
                <a:path h="747601" w="1553758">
                  <a:moveTo>
                    <a:pt x="1553758" y="373801"/>
                  </a:moveTo>
                  <a:lnTo>
                    <a:pt x="1147358" y="0"/>
                  </a:lnTo>
                  <a:lnTo>
                    <a:pt x="1147358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147358" y="544401"/>
                  </a:lnTo>
                  <a:lnTo>
                    <a:pt x="1147358" y="747601"/>
                  </a:lnTo>
                  <a:lnTo>
                    <a:pt x="1553758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65100"/>
              <a:ext cx="1452158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3819709" y="3368601"/>
            <a:ext cx="1547685" cy="641197"/>
            <a:chOff x="0" y="0"/>
            <a:chExt cx="1804519" cy="7476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04519" cy="747601"/>
            </a:xfrm>
            <a:custGeom>
              <a:avLst/>
              <a:gdLst/>
              <a:ahLst/>
              <a:cxnLst/>
              <a:rect r="r" b="b" t="t" l="l"/>
              <a:pathLst>
                <a:path h="747601" w="1804519">
                  <a:moveTo>
                    <a:pt x="1804519" y="373801"/>
                  </a:moveTo>
                  <a:lnTo>
                    <a:pt x="1398119" y="0"/>
                  </a:lnTo>
                  <a:lnTo>
                    <a:pt x="1398119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398119" y="544401"/>
                  </a:lnTo>
                  <a:lnTo>
                    <a:pt x="1398119" y="747601"/>
                  </a:lnTo>
                  <a:lnTo>
                    <a:pt x="1804519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65100"/>
              <a:ext cx="1702919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2079987" y="7137497"/>
            <a:ext cx="910329" cy="641197"/>
            <a:chOff x="0" y="0"/>
            <a:chExt cx="1061395" cy="7476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1395" cy="747601"/>
            </a:xfrm>
            <a:custGeom>
              <a:avLst/>
              <a:gdLst/>
              <a:ahLst/>
              <a:cxnLst/>
              <a:rect r="r" b="b" t="t" l="l"/>
              <a:pathLst>
                <a:path h="747601" w="1061395">
                  <a:moveTo>
                    <a:pt x="1061395" y="373801"/>
                  </a:moveTo>
                  <a:lnTo>
                    <a:pt x="654995" y="0"/>
                  </a:lnTo>
                  <a:lnTo>
                    <a:pt x="654995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654995" y="544401"/>
                  </a:lnTo>
                  <a:lnTo>
                    <a:pt x="654995" y="747601"/>
                  </a:lnTo>
                  <a:lnTo>
                    <a:pt x="1061395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959795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020143" y="1677379"/>
            <a:ext cx="1024942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3269279" y="4441677"/>
            <a:ext cx="2648545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Preprocessing</a:t>
            </a:r>
          </a:p>
        </p:txBody>
      </p:sp>
      <p:grpSp>
        <p:nvGrpSpPr>
          <p:cNvPr name="Group 24" id="24"/>
          <p:cNvGrpSpPr/>
          <p:nvPr/>
        </p:nvGrpSpPr>
        <p:grpSpPr>
          <a:xfrm rot="7553493">
            <a:off x="13392203" y="5315693"/>
            <a:ext cx="1548410" cy="641197"/>
            <a:chOff x="0" y="0"/>
            <a:chExt cx="1805364" cy="7476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05364" cy="747601"/>
            </a:xfrm>
            <a:custGeom>
              <a:avLst/>
              <a:gdLst/>
              <a:ahLst/>
              <a:cxnLst/>
              <a:rect r="r" b="b" t="t" l="l"/>
              <a:pathLst>
                <a:path h="747601" w="1805364">
                  <a:moveTo>
                    <a:pt x="1805364" y="373801"/>
                  </a:moveTo>
                  <a:lnTo>
                    <a:pt x="1398964" y="0"/>
                  </a:lnTo>
                  <a:lnTo>
                    <a:pt x="1398964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398964" y="544401"/>
                  </a:lnTo>
                  <a:lnTo>
                    <a:pt x="1398964" y="747601"/>
                  </a:lnTo>
                  <a:lnTo>
                    <a:pt x="1805364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65100"/>
              <a:ext cx="1703764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901978" y="9499452"/>
            <a:ext cx="1266349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Output</a:t>
            </a:r>
          </a:p>
        </p:txBody>
      </p:sp>
      <p:grpSp>
        <p:nvGrpSpPr>
          <p:cNvPr name="Group 28" id="28"/>
          <p:cNvGrpSpPr/>
          <p:nvPr/>
        </p:nvGrpSpPr>
        <p:grpSpPr>
          <a:xfrm rot="5400000">
            <a:off x="12079987" y="8723583"/>
            <a:ext cx="910329" cy="679508"/>
            <a:chOff x="0" y="0"/>
            <a:chExt cx="1061395" cy="7922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1395" cy="792271"/>
            </a:xfrm>
            <a:custGeom>
              <a:avLst/>
              <a:gdLst/>
              <a:ahLst/>
              <a:cxnLst/>
              <a:rect r="r" b="b" t="t" l="l"/>
              <a:pathLst>
                <a:path h="792271" w="1061395">
                  <a:moveTo>
                    <a:pt x="1061395" y="396135"/>
                  </a:moveTo>
                  <a:lnTo>
                    <a:pt x="654995" y="0"/>
                  </a:lnTo>
                  <a:lnTo>
                    <a:pt x="654995" y="203200"/>
                  </a:lnTo>
                  <a:lnTo>
                    <a:pt x="0" y="203200"/>
                  </a:lnTo>
                  <a:lnTo>
                    <a:pt x="0" y="589071"/>
                  </a:lnTo>
                  <a:lnTo>
                    <a:pt x="654995" y="589071"/>
                  </a:lnTo>
                  <a:lnTo>
                    <a:pt x="654995" y="792271"/>
                  </a:lnTo>
                  <a:lnTo>
                    <a:pt x="1061395" y="3961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65100"/>
              <a:ext cx="959795" cy="423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28700" y="6841005"/>
            <a:ext cx="5422636" cy="2677497"/>
            <a:chOff x="0" y="0"/>
            <a:chExt cx="1428184" cy="7051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28184" cy="705184"/>
            </a:xfrm>
            <a:custGeom>
              <a:avLst/>
              <a:gdLst/>
              <a:ahLst/>
              <a:cxnLst/>
              <a:rect r="r" b="b" t="t" l="l"/>
              <a:pathLst>
                <a:path h="705184" w="1428184">
                  <a:moveTo>
                    <a:pt x="72813" y="0"/>
                  </a:moveTo>
                  <a:lnTo>
                    <a:pt x="1355371" y="0"/>
                  </a:lnTo>
                  <a:cubicBezTo>
                    <a:pt x="1374682" y="0"/>
                    <a:pt x="1393202" y="7671"/>
                    <a:pt x="1406858" y="21326"/>
                  </a:cubicBezTo>
                  <a:cubicBezTo>
                    <a:pt x="1420513" y="34981"/>
                    <a:pt x="1428184" y="53502"/>
                    <a:pt x="1428184" y="72813"/>
                  </a:cubicBezTo>
                  <a:lnTo>
                    <a:pt x="1428184" y="632371"/>
                  </a:lnTo>
                  <a:cubicBezTo>
                    <a:pt x="1428184" y="651683"/>
                    <a:pt x="1420513" y="670203"/>
                    <a:pt x="1406858" y="683858"/>
                  </a:cubicBezTo>
                  <a:cubicBezTo>
                    <a:pt x="1393202" y="697513"/>
                    <a:pt x="1374682" y="705184"/>
                    <a:pt x="1355371" y="705184"/>
                  </a:cubicBezTo>
                  <a:lnTo>
                    <a:pt x="72813" y="705184"/>
                  </a:lnTo>
                  <a:cubicBezTo>
                    <a:pt x="53502" y="705184"/>
                    <a:pt x="34981" y="697513"/>
                    <a:pt x="21326" y="683858"/>
                  </a:cubicBezTo>
                  <a:cubicBezTo>
                    <a:pt x="7671" y="670203"/>
                    <a:pt x="0" y="651683"/>
                    <a:pt x="0" y="632371"/>
                  </a:cubicBezTo>
                  <a:lnTo>
                    <a:pt x="0" y="72813"/>
                  </a:lnTo>
                  <a:cubicBezTo>
                    <a:pt x="0" y="53502"/>
                    <a:pt x="7671" y="34981"/>
                    <a:pt x="21326" y="21326"/>
                  </a:cubicBezTo>
                  <a:cubicBezTo>
                    <a:pt x="34981" y="7671"/>
                    <a:pt x="53502" y="0"/>
                    <a:pt x="72813" y="0"/>
                  </a:cubicBez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428184" cy="743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233858" y="2211029"/>
            <a:ext cx="2719387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Face Detection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20138" y="6589928"/>
            <a:ext cx="377298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4039911" y="263716"/>
            <a:ext cx="1107281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Image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50770" y="7970410"/>
            <a:ext cx="1728668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Classifier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855392" y="7310438"/>
            <a:ext cx="1779746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 Bold"/>
              </a:rPr>
              <a:t>Dễ cài đặt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52925" y="7960679"/>
            <a:ext cx="4984680" cy="102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 Bold"/>
              </a:rPr>
              <a:t>Ảnh hưởng á</a:t>
            </a:r>
            <a:r>
              <a:rPr lang="en-US" sz="2899">
                <a:solidFill>
                  <a:srgbClr val="000000"/>
                </a:solidFill>
                <a:latin typeface="Inter Bold"/>
              </a:rPr>
              <a:t>nh sáng, nhiễu và bị che khuất.</a:t>
            </a:r>
          </a:p>
        </p:txBody>
      </p:sp>
      <p:grpSp>
        <p:nvGrpSpPr>
          <p:cNvPr name="Group 40" id="40"/>
          <p:cNvGrpSpPr/>
          <p:nvPr/>
        </p:nvGrpSpPr>
        <p:grpSpPr>
          <a:xfrm rot="5400000">
            <a:off x="9588972" y="1247748"/>
            <a:ext cx="1332615" cy="641197"/>
            <a:chOff x="0" y="0"/>
            <a:chExt cx="1553758" cy="74760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53758" cy="747601"/>
            </a:xfrm>
            <a:custGeom>
              <a:avLst/>
              <a:gdLst/>
              <a:ahLst/>
              <a:cxnLst/>
              <a:rect r="r" b="b" t="t" l="l"/>
              <a:pathLst>
                <a:path h="747601" w="1553758">
                  <a:moveTo>
                    <a:pt x="1553758" y="373801"/>
                  </a:moveTo>
                  <a:lnTo>
                    <a:pt x="1147358" y="0"/>
                  </a:lnTo>
                  <a:lnTo>
                    <a:pt x="1147358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147358" y="544401"/>
                  </a:lnTo>
                  <a:lnTo>
                    <a:pt x="1147358" y="747601"/>
                  </a:lnTo>
                  <a:lnTo>
                    <a:pt x="1553758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165100"/>
              <a:ext cx="1452158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5400000">
            <a:off x="9481436" y="3299610"/>
            <a:ext cx="1547685" cy="641197"/>
            <a:chOff x="0" y="0"/>
            <a:chExt cx="1804519" cy="74760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804519" cy="747601"/>
            </a:xfrm>
            <a:custGeom>
              <a:avLst/>
              <a:gdLst/>
              <a:ahLst/>
              <a:cxnLst/>
              <a:rect r="r" b="b" t="t" l="l"/>
              <a:pathLst>
                <a:path h="747601" w="1804519">
                  <a:moveTo>
                    <a:pt x="1804519" y="373801"/>
                  </a:moveTo>
                  <a:lnTo>
                    <a:pt x="1398119" y="0"/>
                  </a:lnTo>
                  <a:lnTo>
                    <a:pt x="1398119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398119" y="544401"/>
                  </a:lnTo>
                  <a:lnTo>
                    <a:pt x="1398119" y="747601"/>
                  </a:lnTo>
                  <a:lnTo>
                    <a:pt x="1804519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165100"/>
              <a:ext cx="1702919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8931007" y="4441677"/>
            <a:ext cx="2648545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Preprocessing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895585" y="2211029"/>
            <a:ext cx="2719387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Face Detection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701639" y="232661"/>
            <a:ext cx="1107281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Image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8418" y="3317480"/>
            <a:ext cx="5685020" cy="3127273"/>
            <a:chOff x="0" y="0"/>
            <a:chExt cx="7580027" cy="41696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7580027" cy="3002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Modern</a:t>
              </a:r>
            </a:p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approach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462095"/>
              <a:ext cx="758002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20143" y="1677379"/>
            <a:ext cx="1024942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20138" y="6589928"/>
            <a:ext cx="377298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69610" y="6896950"/>
            <a:ext cx="5422636" cy="2677497"/>
            <a:chOff x="0" y="0"/>
            <a:chExt cx="1428184" cy="7051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28184" cy="705184"/>
            </a:xfrm>
            <a:custGeom>
              <a:avLst/>
              <a:gdLst/>
              <a:ahLst/>
              <a:cxnLst/>
              <a:rect r="r" b="b" t="t" l="l"/>
              <a:pathLst>
                <a:path h="705184" w="1428184">
                  <a:moveTo>
                    <a:pt x="72813" y="0"/>
                  </a:moveTo>
                  <a:lnTo>
                    <a:pt x="1355371" y="0"/>
                  </a:lnTo>
                  <a:cubicBezTo>
                    <a:pt x="1374682" y="0"/>
                    <a:pt x="1393202" y="7671"/>
                    <a:pt x="1406858" y="21326"/>
                  </a:cubicBezTo>
                  <a:cubicBezTo>
                    <a:pt x="1420513" y="34981"/>
                    <a:pt x="1428184" y="53502"/>
                    <a:pt x="1428184" y="72813"/>
                  </a:cubicBezTo>
                  <a:lnTo>
                    <a:pt x="1428184" y="632371"/>
                  </a:lnTo>
                  <a:cubicBezTo>
                    <a:pt x="1428184" y="651683"/>
                    <a:pt x="1420513" y="670203"/>
                    <a:pt x="1406858" y="683858"/>
                  </a:cubicBezTo>
                  <a:cubicBezTo>
                    <a:pt x="1393202" y="697513"/>
                    <a:pt x="1374682" y="705184"/>
                    <a:pt x="1355371" y="705184"/>
                  </a:cubicBezTo>
                  <a:lnTo>
                    <a:pt x="72813" y="705184"/>
                  </a:lnTo>
                  <a:cubicBezTo>
                    <a:pt x="53502" y="705184"/>
                    <a:pt x="34981" y="697513"/>
                    <a:pt x="21326" y="683858"/>
                  </a:cubicBezTo>
                  <a:cubicBezTo>
                    <a:pt x="7671" y="670203"/>
                    <a:pt x="0" y="651683"/>
                    <a:pt x="0" y="632371"/>
                  </a:cubicBezTo>
                  <a:lnTo>
                    <a:pt x="0" y="72813"/>
                  </a:lnTo>
                  <a:cubicBezTo>
                    <a:pt x="0" y="53502"/>
                    <a:pt x="7671" y="34981"/>
                    <a:pt x="21326" y="21326"/>
                  </a:cubicBezTo>
                  <a:cubicBezTo>
                    <a:pt x="34981" y="7671"/>
                    <a:pt x="53502" y="0"/>
                    <a:pt x="72813" y="0"/>
                  </a:cubicBez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28184" cy="743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80089" y="7511553"/>
            <a:ext cx="2001679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 Bold"/>
              </a:rPr>
              <a:t>Khó cài đặt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74358" y="8172624"/>
            <a:ext cx="3213140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nter Bold"/>
              </a:rPr>
              <a:t>H</a:t>
            </a:r>
            <a:r>
              <a:rPr lang="en-US" sz="2899">
                <a:solidFill>
                  <a:srgbClr val="000000"/>
                </a:solidFill>
                <a:latin typeface="Inter Bold"/>
              </a:rPr>
              <a:t>iệu quả cao hơn.</a:t>
            </a:r>
          </a:p>
        </p:txBody>
      </p:sp>
      <p:grpSp>
        <p:nvGrpSpPr>
          <p:cNvPr name="Group 16" id="16"/>
          <p:cNvGrpSpPr/>
          <p:nvPr/>
        </p:nvGrpSpPr>
        <p:grpSpPr>
          <a:xfrm rot="3012236">
            <a:off x="10080389" y="6081602"/>
            <a:ext cx="1529507" cy="634843"/>
            <a:chOff x="0" y="0"/>
            <a:chExt cx="1783324" cy="7401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3324" cy="740193"/>
            </a:xfrm>
            <a:custGeom>
              <a:avLst/>
              <a:gdLst/>
              <a:ahLst/>
              <a:cxnLst/>
              <a:rect r="r" b="b" t="t" l="l"/>
              <a:pathLst>
                <a:path h="740193" w="1783324">
                  <a:moveTo>
                    <a:pt x="1783324" y="370097"/>
                  </a:moveTo>
                  <a:lnTo>
                    <a:pt x="1376924" y="0"/>
                  </a:lnTo>
                  <a:lnTo>
                    <a:pt x="1376924" y="203200"/>
                  </a:lnTo>
                  <a:lnTo>
                    <a:pt x="0" y="203200"/>
                  </a:lnTo>
                  <a:lnTo>
                    <a:pt x="0" y="536993"/>
                  </a:lnTo>
                  <a:lnTo>
                    <a:pt x="1376924" y="536993"/>
                  </a:lnTo>
                  <a:lnTo>
                    <a:pt x="1376924" y="740193"/>
                  </a:lnTo>
                  <a:lnTo>
                    <a:pt x="1783324" y="370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65100"/>
              <a:ext cx="1681724" cy="371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3926388" y="1849908"/>
            <a:ext cx="1332615" cy="641197"/>
            <a:chOff x="0" y="0"/>
            <a:chExt cx="1553758" cy="7476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3758" cy="747601"/>
            </a:xfrm>
            <a:custGeom>
              <a:avLst/>
              <a:gdLst/>
              <a:ahLst/>
              <a:cxnLst/>
              <a:rect r="r" b="b" t="t" l="l"/>
              <a:pathLst>
                <a:path h="747601" w="1553758">
                  <a:moveTo>
                    <a:pt x="1553758" y="373801"/>
                  </a:moveTo>
                  <a:lnTo>
                    <a:pt x="1147358" y="0"/>
                  </a:lnTo>
                  <a:lnTo>
                    <a:pt x="1147358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147358" y="544401"/>
                  </a:lnTo>
                  <a:lnTo>
                    <a:pt x="1147358" y="747601"/>
                  </a:lnTo>
                  <a:lnTo>
                    <a:pt x="1553758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1452158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13818853" y="3901770"/>
            <a:ext cx="1547685" cy="641197"/>
            <a:chOff x="0" y="0"/>
            <a:chExt cx="1804519" cy="7476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04519" cy="747601"/>
            </a:xfrm>
            <a:custGeom>
              <a:avLst/>
              <a:gdLst/>
              <a:ahLst/>
              <a:cxnLst/>
              <a:rect r="r" b="b" t="t" l="l"/>
              <a:pathLst>
                <a:path h="747601" w="1804519">
                  <a:moveTo>
                    <a:pt x="1804519" y="373801"/>
                  </a:moveTo>
                  <a:lnTo>
                    <a:pt x="1398119" y="0"/>
                  </a:lnTo>
                  <a:lnTo>
                    <a:pt x="1398119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398119" y="544401"/>
                  </a:lnTo>
                  <a:lnTo>
                    <a:pt x="1398119" y="747601"/>
                  </a:lnTo>
                  <a:lnTo>
                    <a:pt x="1804519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65100"/>
              <a:ext cx="1702919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268423" y="5015261"/>
            <a:ext cx="2648545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Preprocessing</a:t>
            </a:r>
          </a:p>
        </p:txBody>
      </p:sp>
      <p:grpSp>
        <p:nvGrpSpPr>
          <p:cNvPr name="Group 26" id="26"/>
          <p:cNvGrpSpPr/>
          <p:nvPr/>
        </p:nvGrpSpPr>
        <p:grpSpPr>
          <a:xfrm rot="7553493">
            <a:off x="13425484" y="6054017"/>
            <a:ext cx="1548410" cy="641197"/>
            <a:chOff x="0" y="0"/>
            <a:chExt cx="1805364" cy="74760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05364" cy="747601"/>
            </a:xfrm>
            <a:custGeom>
              <a:avLst/>
              <a:gdLst/>
              <a:ahLst/>
              <a:cxnLst/>
              <a:rect r="r" b="b" t="t" l="l"/>
              <a:pathLst>
                <a:path h="747601" w="1805364">
                  <a:moveTo>
                    <a:pt x="1805364" y="373801"/>
                  </a:moveTo>
                  <a:lnTo>
                    <a:pt x="1398964" y="0"/>
                  </a:lnTo>
                  <a:lnTo>
                    <a:pt x="1398964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398964" y="544401"/>
                  </a:lnTo>
                  <a:lnTo>
                    <a:pt x="1398964" y="747601"/>
                  </a:lnTo>
                  <a:lnTo>
                    <a:pt x="1805364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65100"/>
              <a:ext cx="1703764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901122" y="9067159"/>
            <a:ext cx="1266349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Output</a:t>
            </a:r>
          </a:p>
        </p:txBody>
      </p:sp>
      <p:grpSp>
        <p:nvGrpSpPr>
          <p:cNvPr name="Group 30" id="30"/>
          <p:cNvGrpSpPr/>
          <p:nvPr/>
        </p:nvGrpSpPr>
        <p:grpSpPr>
          <a:xfrm rot="5400000">
            <a:off x="12079132" y="8215090"/>
            <a:ext cx="910329" cy="679508"/>
            <a:chOff x="0" y="0"/>
            <a:chExt cx="1061395" cy="79227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61395" cy="792271"/>
            </a:xfrm>
            <a:custGeom>
              <a:avLst/>
              <a:gdLst/>
              <a:ahLst/>
              <a:cxnLst/>
              <a:rect r="r" b="b" t="t" l="l"/>
              <a:pathLst>
                <a:path h="792271" w="1061395">
                  <a:moveTo>
                    <a:pt x="1061395" y="396135"/>
                  </a:moveTo>
                  <a:lnTo>
                    <a:pt x="654995" y="0"/>
                  </a:lnTo>
                  <a:lnTo>
                    <a:pt x="654995" y="203200"/>
                  </a:lnTo>
                  <a:lnTo>
                    <a:pt x="0" y="203200"/>
                  </a:lnTo>
                  <a:lnTo>
                    <a:pt x="0" y="589071"/>
                  </a:lnTo>
                  <a:lnTo>
                    <a:pt x="654995" y="589071"/>
                  </a:lnTo>
                  <a:lnTo>
                    <a:pt x="654995" y="792271"/>
                  </a:lnTo>
                  <a:lnTo>
                    <a:pt x="1061395" y="3961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65100"/>
              <a:ext cx="959795" cy="423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3002" y="2855688"/>
            <a:ext cx="2719387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Face Detection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39055" y="873086"/>
            <a:ext cx="1107281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Image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78818" y="7246922"/>
            <a:ext cx="6710958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Deep Learning Extraction </a:t>
            </a:r>
            <a:r>
              <a:rPr lang="en-US" sz="2903">
                <a:solidFill>
                  <a:srgbClr val="FFFFFF"/>
                </a:solidFill>
                <a:latin typeface="Inter"/>
              </a:rPr>
              <a:t>+</a:t>
            </a:r>
            <a:r>
              <a:rPr lang="en-US" sz="2903">
                <a:solidFill>
                  <a:srgbClr val="FFFFFF"/>
                </a:solidFill>
                <a:latin typeface="Inter Bold"/>
              </a:rPr>
              <a:t> Classifier</a:t>
            </a:r>
          </a:p>
        </p:txBody>
      </p:sp>
      <p:grpSp>
        <p:nvGrpSpPr>
          <p:cNvPr name="Group 36" id="36"/>
          <p:cNvGrpSpPr/>
          <p:nvPr/>
        </p:nvGrpSpPr>
        <p:grpSpPr>
          <a:xfrm rot="5400000">
            <a:off x="9625194" y="1849908"/>
            <a:ext cx="1332615" cy="641197"/>
            <a:chOff x="0" y="0"/>
            <a:chExt cx="1553758" cy="74760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53758" cy="747601"/>
            </a:xfrm>
            <a:custGeom>
              <a:avLst/>
              <a:gdLst/>
              <a:ahLst/>
              <a:cxnLst/>
              <a:rect r="r" b="b" t="t" l="l"/>
              <a:pathLst>
                <a:path h="747601" w="1553758">
                  <a:moveTo>
                    <a:pt x="1553758" y="373801"/>
                  </a:moveTo>
                  <a:lnTo>
                    <a:pt x="1147358" y="0"/>
                  </a:lnTo>
                  <a:lnTo>
                    <a:pt x="1147358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147358" y="544401"/>
                  </a:lnTo>
                  <a:lnTo>
                    <a:pt x="1147358" y="747601"/>
                  </a:lnTo>
                  <a:lnTo>
                    <a:pt x="1553758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65100"/>
              <a:ext cx="1452158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9517659" y="3901770"/>
            <a:ext cx="1547685" cy="641197"/>
            <a:chOff x="0" y="0"/>
            <a:chExt cx="1804519" cy="74760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04519" cy="747601"/>
            </a:xfrm>
            <a:custGeom>
              <a:avLst/>
              <a:gdLst/>
              <a:ahLst/>
              <a:cxnLst/>
              <a:rect r="r" b="b" t="t" l="l"/>
              <a:pathLst>
                <a:path h="747601" w="1804519">
                  <a:moveTo>
                    <a:pt x="1804519" y="373801"/>
                  </a:moveTo>
                  <a:lnTo>
                    <a:pt x="1398119" y="0"/>
                  </a:lnTo>
                  <a:lnTo>
                    <a:pt x="1398119" y="203200"/>
                  </a:lnTo>
                  <a:lnTo>
                    <a:pt x="0" y="203200"/>
                  </a:lnTo>
                  <a:lnTo>
                    <a:pt x="0" y="544401"/>
                  </a:lnTo>
                  <a:lnTo>
                    <a:pt x="1398119" y="544401"/>
                  </a:lnTo>
                  <a:lnTo>
                    <a:pt x="1398119" y="747601"/>
                  </a:lnTo>
                  <a:lnTo>
                    <a:pt x="1804519" y="3738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65100"/>
              <a:ext cx="1702919" cy="379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967229" y="5015261"/>
            <a:ext cx="2648545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Preprocessing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931808" y="2855688"/>
            <a:ext cx="2719387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Face Detection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737861" y="873086"/>
            <a:ext cx="1107281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Image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6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88073" y="1409389"/>
            <a:ext cx="7829298" cy="2855045"/>
          </a:xfrm>
          <a:custGeom>
            <a:avLst/>
            <a:gdLst/>
            <a:ahLst/>
            <a:cxnLst/>
            <a:rect r="r" b="b" t="t" l="l"/>
            <a:pathLst>
              <a:path h="2855045" w="7829298">
                <a:moveTo>
                  <a:pt x="0" y="0"/>
                </a:moveTo>
                <a:lnTo>
                  <a:pt x="7829298" y="0"/>
                </a:lnTo>
                <a:lnTo>
                  <a:pt x="7829298" y="2855045"/>
                </a:lnTo>
                <a:lnTo>
                  <a:pt x="0" y="285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" t="-12171" r="-2225" b="-154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38748" y="4797834"/>
            <a:ext cx="7778623" cy="2690351"/>
          </a:xfrm>
          <a:custGeom>
            <a:avLst/>
            <a:gdLst/>
            <a:ahLst/>
            <a:cxnLst/>
            <a:rect r="r" b="b" t="t" l="l"/>
            <a:pathLst>
              <a:path h="2690351" w="7778623">
                <a:moveTo>
                  <a:pt x="0" y="0"/>
                </a:moveTo>
                <a:lnTo>
                  <a:pt x="7778623" y="0"/>
                </a:lnTo>
                <a:lnTo>
                  <a:pt x="7778623" y="2690351"/>
                </a:lnTo>
                <a:lnTo>
                  <a:pt x="0" y="2690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9" t="-12216" r="-1473" b="-1539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96718" y="8021567"/>
            <a:ext cx="11161549" cy="2265433"/>
          </a:xfrm>
          <a:custGeom>
            <a:avLst/>
            <a:gdLst/>
            <a:ahLst/>
            <a:cxnLst/>
            <a:rect r="r" b="b" t="t" l="l"/>
            <a:pathLst>
              <a:path h="2265433" w="11161549">
                <a:moveTo>
                  <a:pt x="0" y="0"/>
                </a:moveTo>
                <a:lnTo>
                  <a:pt x="11161549" y="0"/>
                </a:lnTo>
                <a:lnTo>
                  <a:pt x="11161549" y="2265433"/>
                </a:lnTo>
                <a:lnTo>
                  <a:pt x="0" y="2265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86" t="-9031" r="-16599" b="-24496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956967" y="5892553"/>
            <a:ext cx="1142757" cy="585086"/>
            <a:chOff x="0" y="0"/>
            <a:chExt cx="1451920" cy="7433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1920" cy="743376"/>
            </a:xfrm>
            <a:custGeom>
              <a:avLst/>
              <a:gdLst/>
              <a:ahLst/>
              <a:cxnLst/>
              <a:rect r="r" b="b" t="t" l="l"/>
              <a:pathLst>
                <a:path h="743376" w="1451920">
                  <a:moveTo>
                    <a:pt x="1451920" y="371688"/>
                  </a:moveTo>
                  <a:lnTo>
                    <a:pt x="1045520" y="0"/>
                  </a:lnTo>
                  <a:lnTo>
                    <a:pt x="1045520" y="203200"/>
                  </a:lnTo>
                  <a:lnTo>
                    <a:pt x="0" y="203200"/>
                  </a:lnTo>
                  <a:lnTo>
                    <a:pt x="0" y="540176"/>
                  </a:lnTo>
                  <a:lnTo>
                    <a:pt x="1045520" y="540176"/>
                  </a:lnTo>
                  <a:lnTo>
                    <a:pt x="1045520" y="743376"/>
                  </a:lnTo>
                  <a:lnTo>
                    <a:pt x="1451920" y="371688"/>
                  </a:lnTo>
                  <a:close/>
                </a:path>
              </a:pathLst>
            </a:custGeom>
            <a:solidFill>
              <a:srgbClr val="9390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1350320" cy="37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1970279">
            <a:off x="5824744" y="8382303"/>
            <a:ext cx="1101330" cy="585086"/>
            <a:chOff x="0" y="0"/>
            <a:chExt cx="1399286" cy="7433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9286" cy="743376"/>
            </a:xfrm>
            <a:custGeom>
              <a:avLst/>
              <a:gdLst/>
              <a:ahLst/>
              <a:cxnLst/>
              <a:rect r="r" b="b" t="t" l="l"/>
              <a:pathLst>
                <a:path h="743376" w="1399286">
                  <a:moveTo>
                    <a:pt x="1399286" y="371688"/>
                  </a:moveTo>
                  <a:lnTo>
                    <a:pt x="992886" y="0"/>
                  </a:lnTo>
                  <a:lnTo>
                    <a:pt x="992886" y="203200"/>
                  </a:lnTo>
                  <a:lnTo>
                    <a:pt x="0" y="203200"/>
                  </a:lnTo>
                  <a:lnTo>
                    <a:pt x="0" y="540176"/>
                  </a:lnTo>
                  <a:lnTo>
                    <a:pt x="992886" y="540176"/>
                  </a:lnTo>
                  <a:lnTo>
                    <a:pt x="992886" y="743376"/>
                  </a:lnTo>
                  <a:lnTo>
                    <a:pt x="1399286" y="371688"/>
                  </a:lnTo>
                  <a:close/>
                </a:path>
              </a:pathLst>
            </a:custGeom>
            <a:solidFill>
              <a:srgbClr val="93908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1297686" cy="37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180739">
            <a:off x="5881365" y="3772840"/>
            <a:ext cx="1391536" cy="585086"/>
            <a:chOff x="0" y="0"/>
            <a:chExt cx="1768004" cy="7433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68004" cy="743376"/>
            </a:xfrm>
            <a:custGeom>
              <a:avLst/>
              <a:gdLst/>
              <a:ahLst/>
              <a:cxnLst/>
              <a:rect r="r" b="b" t="t" l="l"/>
              <a:pathLst>
                <a:path h="743376" w="1768004">
                  <a:moveTo>
                    <a:pt x="1768004" y="371688"/>
                  </a:moveTo>
                  <a:lnTo>
                    <a:pt x="1361604" y="0"/>
                  </a:lnTo>
                  <a:lnTo>
                    <a:pt x="1361604" y="203200"/>
                  </a:lnTo>
                  <a:lnTo>
                    <a:pt x="0" y="203200"/>
                  </a:lnTo>
                  <a:lnTo>
                    <a:pt x="0" y="540176"/>
                  </a:lnTo>
                  <a:lnTo>
                    <a:pt x="1361604" y="540176"/>
                  </a:lnTo>
                  <a:lnTo>
                    <a:pt x="1361604" y="743376"/>
                  </a:lnTo>
                  <a:lnTo>
                    <a:pt x="1768004" y="371688"/>
                  </a:lnTo>
                  <a:close/>
                </a:path>
              </a:pathLst>
            </a:custGeom>
            <a:solidFill>
              <a:srgbClr val="9390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65100"/>
              <a:ext cx="1666404" cy="37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0" y="2525206"/>
            <a:ext cx="5843345" cy="6799201"/>
          </a:xfrm>
          <a:custGeom>
            <a:avLst/>
            <a:gdLst/>
            <a:ahLst/>
            <a:cxnLst/>
            <a:rect r="r" b="b" t="t" l="l"/>
            <a:pathLst>
              <a:path h="6799201" w="5843345">
                <a:moveTo>
                  <a:pt x="0" y="0"/>
                </a:moveTo>
                <a:lnTo>
                  <a:pt x="5843345" y="0"/>
                </a:lnTo>
                <a:lnTo>
                  <a:pt x="5843345" y="6799200"/>
                </a:lnTo>
                <a:lnTo>
                  <a:pt x="0" y="6799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020143" y="1677379"/>
            <a:ext cx="1024942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401341" y="31801"/>
            <a:ext cx="15487028" cy="1993798"/>
            <a:chOff x="0" y="0"/>
            <a:chExt cx="20649371" cy="265839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20649371" cy="1491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Face detection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950795"/>
              <a:ext cx="20649371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35179" y="1528307"/>
            <a:ext cx="3772986" cy="1993798"/>
            <a:chOff x="0" y="0"/>
            <a:chExt cx="5030648" cy="265839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030648" cy="1491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MTCNN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950795"/>
              <a:ext cx="503064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6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16022" y="2693286"/>
            <a:ext cx="1813624" cy="2005106"/>
          </a:xfrm>
          <a:custGeom>
            <a:avLst/>
            <a:gdLst/>
            <a:ahLst/>
            <a:cxnLst/>
            <a:rect r="r" b="b" t="t" l="l"/>
            <a:pathLst>
              <a:path h="2005106" w="1813624">
                <a:moveTo>
                  <a:pt x="0" y="0"/>
                </a:moveTo>
                <a:lnTo>
                  <a:pt x="1813623" y="0"/>
                </a:lnTo>
                <a:lnTo>
                  <a:pt x="1813623" y="2005107"/>
                </a:lnTo>
                <a:lnTo>
                  <a:pt x="0" y="200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16" t="-296" r="-6251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64351" y="2721210"/>
            <a:ext cx="1728271" cy="1949259"/>
          </a:xfrm>
          <a:custGeom>
            <a:avLst/>
            <a:gdLst/>
            <a:ahLst/>
            <a:cxnLst/>
            <a:rect r="r" b="b" t="t" l="l"/>
            <a:pathLst>
              <a:path h="1949259" w="1728271">
                <a:moveTo>
                  <a:pt x="0" y="0"/>
                </a:moveTo>
                <a:lnTo>
                  <a:pt x="1728272" y="0"/>
                </a:lnTo>
                <a:lnTo>
                  <a:pt x="1728272" y="1949259"/>
                </a:lnTo>
                <a:lnTo>
                  <a:pt x="0" y="194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557" t="0" r="-64021" b="-30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57" y="2434193"/>
            <a:ext cx="2498186" cy="2523293"/>
          </a:xfrm>
          <a:custGeom>
            <a:avLst/>
            <a:gdLst/>
            <a:ahLst/>
            <a:cxnLst/>
            <a:rect r="r" b="b" t="t" l="l"/>
            <a:pathLst>
              <a:path h="2523293" w="2498186">
                <a:moveTo>
                  <a:pt x="0" y="0"/>
                </a:moveTo>
                <a:lnTo>
                  <a:pt x="2498186" y="0"/>
                </a:lnTo>
                <a:lnTo>
                  <a:pt x="2498186" y="2523293"/>
                </a:lnTo>
                <a:lnTo>
                  <a:pt x="0" y="2523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34257" y="2980304"/>
            <a:ext cx="1957509" cy="1977183"/>
          </a:xfrm>
          <a:custGeom>
            <a:avLst/>
            <a:gdLst/>
            <a:ahLst/>
            <a:cxnLst/>
            <a:rect r="r" b="b" t="t" l="l"/>
            <a:pathLst>
              <a:path h="1977183" w="1957509">
                <a:moveTo>
                  <a:pt x="0" y="0"/>
                </a:moveTo>
                <a:lnTo>
                  <a:pt x="1957509" y="0"/>
                </a:lnTo>
                <a:lnTo>
                  <a:pt x="1957509" y="1977182"/>
                </a:lnTo>
                <a:lnTo>
                  <a:pt x="0" y="1977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92190" y="6896950"/>
            <a:ext cx="10903621" cy="2918322"/>
          </a:xfrm>
          <a:custGeom>
            <a:avLst/>
            <a:gdLst/>
            <a:ahLst/>
            <a:cxnLst/>
            <a:rect r="r" b="b" t="t" l="l"/>
            <a:pathLst>
              <a:path h="2918322" w="10903621">
                <a:moveTo>
                  <a:pt x="0" y="0"/>
                </a:moveTo>
                <a:lnTo>
                  <a:pt x="10903620" y="0"/>
                </a:lnTo>
                <a:lnTo>
                  <a:pt x="10903620" y="2918322"/>
                </a:lnTo>
                <a:lnTo>
                  <a:pt x="0" y="2918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26326" y="6149314"/>
            <a:ext cx="8035348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Data augmentation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20143" y="1677379"/>
            <a:ext cx="1024942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4020143" y="230951"/>
            <a:ext cx="10249424" cy="1993798"/>
            <a:chOff x="0" y="0"/>
            <a:chExt cx="13665899" cy="265839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13665899" cy="1491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Image Preprocessing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50795"/>
              <a:ext cx="1366589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20138" y="6589928"/>
            <a:ext cx="377298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51894" y="1717461"/>
            <a:ext cx="8035348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Grayscale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450" y="1717461"/>
            <a:ext cx="8035348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Resize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6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20143" y="1677379"/>
            <a:ext cx="1024942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4020143" y="230951"/>
            <a:ext cx="10249424" cy="1993798"/>
            <a:chOff x="0" y="0"/>
            <a:chExt cx="13665899" cy="26583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3665899" cy="1491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Feature Extraction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50795"/>
              <a:ext cx="1366589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019288" y="9057578"/>
            <a:ext cx="10249424" cy="1993798"/>
            <a:chOff x="0" y="0"/>
            <a:chExt cx="13665899" cy="26583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13665899" cy="1491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ResNet50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50795"/>
              <a:ext cx="1366589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11" y="1526164"/>
            <a:ext cx="18287144" cy="7234673"/>
          </a:xfrm>
          <a:custGeom>
            <a:avLst/>
            <a:gdLst/>
            <a:ahLst/>
            <a:cxnLst/>
            <a:rect r="r" b="b" t="t" l="l"/>
            <a:pathLst>
              <a:path h="7234673" w="18287144">
                <a:moveTo>
                  <a:pt x="0" y="0"/>
                </a:moveTo>
                <a:lnTo>
                  <a:pt x="18287145" y="0"/>
                </a:lnTo>
                <a:lnTo>
                  <a:pt x="18287145" y="7234672"/>
                </a:lnTo>
                <a:lnTo>
                  <a:pt x="0" y="723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193" r="0" b="-7881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45702" y="4972297"/>
            <a:ext cx="7634974" cy="99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35"/>
              </a:lnSpc>
            </a:pPr>
            <a:r>
              <a:rPr lang="en-US" sz="6399">
                <a:solidFill>
                  <a:srgbClr val="FFFFFF"/>
                </a:solidFill>
                <a:latin typeface="Russo One Bold"/>
              </a:rPr>
              <a:t>Kết quả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231400"/>
            <a:ext cx="4253279" cy="4253279"/>
            <a:chOff x="0" y="0"/>
            <a:chExt cx="5671038" cy="5671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71038" cy="5671038"/>
            </a:xfrm>
            <a:custGeom>
              <a:avLst/>
              <a:gdLst/>
              <a:ahLst/>
              <a:cxnLst/>
              <a:rect r="r" b="b" t="t" l="l"/>
              <a:pathLst>
                <a:path h="5671038" w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866019" y="1874833"/>
              <a:ext cx="1939000" cy="1921372"/>
            </a:xfrm>
            <a:custGeom>
              <a:avLst/>
              <a:gdLst/>
              <a:ahLst/>
              <a:cxnLst/>
              <a:rect r="r" b="b" t="t" l="l"/>
              <a:pathLst>
                <a:path h="1921372" w="1939000">
                  <a:moveTo>
                    <a:pt x="0" y="0"/>
                  </a:moveTo>
                  <a:lnTo>
                    <a:pt x="1939000" y="0"/>
                  </a:lnTo>
                  <a:lnTo>
                    <a:pt x="1939000" y="1921372"/>
                  </a:lnTo>
                  <a:lnTo>
                    <a:pt x="0" y="192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6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20143" y="1677379"/>
            <a:ext cx="1024942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56" y="1444325"/>
            <a:ext cx="9143144" cy="6891330"/>
          </a:xfrm>
          <a:custGeom>
            <a:avLst/>
            <a:gdLst/>
            <a:ahLst/>
            <a:cxnLst/>
            <a:rect r="r" b="b" t="t" l="l"/>
            <a:pathLst>
              <a:path h="6891330" w="9143144">
                <a:moveTo>
                  <a:pt x="0" y="0"/>
                </a:moveTo>
                <a:lnTo>
                  <a:pt x="9143144" y="0"/>
                </a:lnTo>
                <a:lnTo>
                  <a:pt x="9143144" y="6891330"/>
                </a:lnTo>
                <a:lnTo>
                  <a:pt x="0" y="6891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51181" y="1444325"/>
            <a:ext cx="9136819" cy="6891330"/>
          </a:xfrm>
          <a:custGeom>
            <a:avLst/>
            <a:gdLst/>
            <a:ahLst/>
            <a:cxnLst/>
            <a:rect r="r" b="b" t="t" l="l"/>
            <a:pathLst>
              <a:path h="6891330" w="9136819">
                <a:moveTo>
                  <a:pt x="0" y="0"/>
                </a:moveTo>
                <a:lnTo>
                  <a:pt x="9136819" y="0"/>
                </a:lnTo>
                <a:lnTo>
                  <a:pt x="9136819" y="6891330"/>
                </a:lnTo>
                <a:lnTo>
                  <a:pt x="0" y="6891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64684" y="4631118"/>
            <a:ext cx="10242442" cy="199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35"/>
              </a:lnSpc>
            </a:pPr>
            <a:r>
              <a:rPr lang="en-US" sz="6399">
                <a:solidFill>
                  <a:srgbClr val="FFFFFF"/>
                </a:solidFill>
                <a:latin typeface="Russo One Bold"/>
              </a:rPr>
              <a:t>Khó khăn, thách thức, hướng phát triển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2036" y="1028700"/>
            <a:ext cx="4253279" cy="4253279"/>
            <a:chOff x="0" y="0"/>
            <a:chExt cx="5671038" cy="5671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71038" cy="5671038"/>
            </a:xfrm>
            <a:custGeom>
              <a:avLst/>
              <a:gdLst/>
              <a:ahLst/>
              <a:cxnLst/>
              <a:rect r="r" b="b" t="t" l="l"/>
              <a:pathLst>
                <a:path h="5671038" w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759467" y="2028480"/>
              <a:ext cx="2152105" cy="1614078"/>
            </a:xfrm>
            <a:custGeom>
              <a:avLst/>
              <a:gdLst/>
              <a:ahLst/>
              <a:cxnLst/>
              <a:rect r="r" b="b" t="t" l="l"/>
              <a:pathLst>
                <a:path h="1614078" w="2152105">
                  <a:moveTo>
                    <a:pt x="0" y="0"/>
                  </a:moveTo>
                  <a:lnTo>
                    <a:pt x="2152104" y="0"/>
                  </a:lnTo>
                  <a:lnTo>
                    <a:pt x="2152104" y="1614078"/>
                  </a:lnTo>
                  <a:lnTo>
                    <a:pt x="0" y="161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6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20143" y="1677379"/>
            <a:ext cx="1024942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1706545" y="2512544"/>
            <a:ext cx="4744292" cy="2517764"/>
            <a:chOff x="0" y="0"/>
            <a:chExt cx="6325723" cy="33570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09176" y="-104775"/>
              <a:ext cx="6116547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 Bold"/>
                </a:rPr>
                <a:t>Tài nguyên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75793"/>
              <a:ext cx="6325723" cy="2181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Inter"/>
                </a:rPr>
                <a:t>Cần môi trường đủ mạnh để cài đặt và huấn luyện mô hình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87068" y="2512544"/>
            <a:ext cx="4744292" cy="4765664"/>
            <a:chOff x="0" y="0"/>
            <a:chExt cx="6325723" cy="635421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09176" y="-104775"/>
              <a:ext cx="6116547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 Bold"/>
                </a:rPr>
                <a:t>Data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75793"/>
              <a:ext cx="6325723" cy="5178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Inter"/>
                </a:rPr>
                <a:t>FER2013 được nhận định là có một số ảnh gán nhãn chưa đúng, một số ảnh không có khuôn mặt</a:t>
              </a:r>
            </a:p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Inter"/>
                </a:rPr>
                <a:t>Các vấn đề về độ sáng, chất lượng camera ở quá trình inference.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06545" y="5400584"/>
            <a:ext cx="4744292" cy="2517764"/>
            <a:chOff x="0" y="0"/>
            <a:chExt cx="6325723" cy="335701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09176" y="-104775"/>
              <a:ext cx="6116547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 Bold"/>
                </a:rPr>
                <a:t>Huấn luyện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75793"/>
              <a:ext cx="6325723" cy="2181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Inter"/>
                </a:rPr>
                <a:t>Hiệu suất mô hình còn thấp, chưa có tham số đủ tốt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87068" y="7637360"/>
            <a:ext cx="4744292" cy="1393814"/>
            <a:chOff x="0" y="0"/>
            <a:chExt cx="6325723" cy="185841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209176" y="-104775"/>
              <a:ext cx="6116547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 Bold"/>
                </a:rPr>
                <a:t>FPS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75793"/>
              <a:ext cx="6325723" cy="682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Inter"/>
                </a:rPr>
                <a:t>Các vấn đề về FPS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019288" y="1028700"/>
            <a:ext cx="10249424" cy="1993798"/>
            <a:chOff x="0" y="0"/>
            <a:chExt cx="13665899" cy="265839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13665899" cy="1491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Khó khăn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50795"/>
              <a:ext cx="1366589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97463" y="1218215"/>
            <a:ext cx="1204554" cy="120455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55BDDC"/>
                  </a:solidFill>
                  <a:latin typeface="Russo One"/>
                </a:rPr>
                <a:t>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126746" y="1389009"/>
            <a:ext cx="6177821" cy="7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14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Russo One Bold"/>
              </a:rPr>
              <a:t>Giới thiệu bài toán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04567" y="2751806"/>
            <a:ext cx="1204554" cy="120455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55BDDC"/>
                  </a:solidFill>
                  <a:latin typeface="Russo One"/>
                </a:rPr>
                <a:t>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081479" y="2922600"/>
            <a:ext cx="6177821" cy="7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14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Russo One Bold"/>
              </a:rPr>
              <a:t>Dataset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97463" y="4285397"/>
            <a:ext cx="1204554" cy="12045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55BDDC"/>
                  </a:solidFill>
                  <a:latin typeface="Russo One"/>
                </a:rPr>
                <a:t>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126746" y="4456191"/>
            <a:ext cx="6177821" cy="7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14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Russo One Bold"/>
              </a:rPr>
              <a:t>Các cách tiếp cận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04567" y="5817314"/>
            <a:ext cx="1204554" cy="12045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55BDDC"/>
                  </a:solidFill>
                  <a:latin typeface="Russo One"/>
                </a:rPr>
                <a:t>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933850" y="5988108"/>
            <a:ext cx="6177821" cy="7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14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Russo One"/>
              </a:rPr>
              <a:t>Kết quả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97463" y="7642601"/>
            <a:ext cx="1204554" cy="120455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55BDDC"/>
                  </a:solidFill>
                  <a:latin typeface="Russo One"/>
                </a:rPr>
                <a:t>5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126746" y="7427632"/>
            <a:ext cx="6177821" cy="151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14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Russo One"/>
              </a:rPr>
              <a:t>Khó khăn, thách thức,hướng phát triển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6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20143" y="1677379"/>
            <a:ext cx="1024942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706545" y="3934933"/>
            <a:ext cx="4744292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47142" y="3134308"/>
            <a:ext cx="8201170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Inter"/>
              </a:rPr>
              <a:t>Chọn achitecture khác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019288" y="1028700"/>
            <a:ext cx="10249424" cy="1993798"/>
            <a:chOff x="0" y="0"/>
            <a:chExt cx="13665899" cy="26583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3665899" cy="1491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8"/>
                </a:lnSpc>
              </a:pPr>
              <a:r>
                <a:rPr lang="en-US" sz="7200">
                  <a:solidFill>
                    <a:srgbClr val="FFFFFF"/>
                  </a:solidFill>
                  <a:latin typeface="Russo One Bold"/>
                </a:rPr>
                <a:t>Hướng phát triển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50795"/>
              <a:ext cx="13665899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47142" y="4807635"/>
            <a:ext cx="12431549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Inter"/>
              </a:rPr>
              <a:t>Kết hợp thêm các dataset khác như  RAF-DB, CK+, FERPLUS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7142" y="6484036"/>
            <a:ext cx="9762341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Inter"/>
              </a:rPr>
              <a:t>Deploy thành web app hoặc mobile app</a:t>
            </a:r>
          </a:p>
        </p:txBody>
      </p:sp>
    </p:spTree>
  </p:cSld>
  <p:clrMapOvr>
    <a:masterClrMapping/>
  </p:clrMapOvr>
  <p:transition spd="fast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2779" y="3998976"/>
            <a:ext cx="10242442" cy="2241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6"/>
              </a:lnSpc>
            </a:pPr>
            <a:r>
              <a:rPr lang="en-US" sz="14400">
                <a:solidFill>
                  <a:srgbClr val="FFFFFF"/>
                </a:solidFill>
                <a:latin typeface="Russo One Bold"/>
              </a:rPr>
              <a:t>Thank You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45702" y="4972297"/>
            <a:ext cx="7634974" cy="99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35"/>
              </a:lnSpc>
            </a:pPr>
            <a:r>
              <a:rPr lang="en-US" sz="6399">
                <a:solidFill>
                  <a:srgbClr val="FFFFFF"/>
                </a:solidFill>
                <a:latin typeface="Russo One Bold"/>
              </a:rPr>
              <a:t>Giới thiệu bài toán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231400"/>
            <a:ext cx="4253279" cy="4253279"/>
            <a:chOff x="0" y="0"/>
            <a:chExt cx="5671038" cy="5671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71038" cy="5671038"/>
            </a:xfrm>
            <a:custGeom>
              <a:avLst/>
              <a:gdLst/>
              <a:ahLst/>
              <a:cxnLst/>
              <a:rect r="r" b="b" t="t" l="l"/>
              <a:pathLst>
                <a:path h="5671038" w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866019" y="1874833"/>
              <a:ext cx="1939000" cy="1921372"/>
            </a:xfrm>
            <a:custGeom>
              <a:avLst/>
              <a:gdLst/>
              <a:ahLst/>
              <a:cxnLst/>
              <a:rect r="r" b="b" t="t" l="l"/>
              <a:pathLst>
                <a:path h="1921372" w="1939000">
                  <a:moveTo>
                    <a:pt x="0" y="0"/>
                  </a:moveTo>
                  <a:lnTo>
                    <a:pt x="1939000" y="0"/>
                  </a:lnTo>
                  <a:lnTo>
                    <a:pt x="1939000" y="1921372"/>
                  </a:lnTo>
                  <a:lnTo>
                    <a:pt x="0" y="192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16132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10158" y="1121492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50" y="0"/>
                </a:lnTo>
                <a:lnTo>
                  <a:pt x="5987450" y="5987449"/>
                </a:lnTo>
                <a:lnTo>
                  <a:pt x="0" y="5987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99DFEC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654682">
            <a:off x="3595279" y="2741486"/>
            <a:ext cx="1837390" cy="1309140"/>
          </a:xfrm>
          <a:custGeom>
            <a:avLst/>
            <a:gdLst/>
            <a:ahLst/>
            <a:cxnLst/>
            <a:rect r="r" b="b" t="t" l="l"/>
            <a:pathLst>
              <a:path h="1309140" w="1837390">
                <a:moveTo>
                  <a:pt x="0" y="0"/>
                </a:moveTo>
                <a:lnTo>
                  <a:pt x="1837389" y="0"/>
                </a:lnTo>
                <a:lnTo>
                  <a:pt x="1837389" y="1309140"/>
                </a:lnTo>
                <a:lnTo>
                  <a:pt x="0" y="1309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40796" y="8150594"/>
            <a:ext cx="9000818" cy="171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  <a:spcBef>
                <a:spcPct val="0"/>
              </a:spcBef>
            </a:pPr>
            <a:r>
              <a:rPr lang="en-US" sz="3291">
                <a:solidFill>
                  <a:srgbClr val="FFFFFF"/>
                </a:solidFill>
                <a:latin typeface="Inter Bold"/>
              </a:rPr>
              <a:t>Facial Expression Recognition là bài toán nhận diện cảm xúc của khuôn mặt thông qua ảnh mặt người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109256">
            <a:off x="3595279" y="856211"/>
            <a:ext cx="1837390" cy="1309140"/>
          </a:xfrm>
          <a:custGeom>
            <a:avLst/>
            <a:gdLst/>
            <a:ahLst/>
            <a:cxnLst/>
            <a:rect r="r" b="b" t="t" l="l"/>
            <a:pathLst>
              <a:path h="1309140" w="1837390">
                <a:moveTo>
                  <a:pt x="0" y="0"/>
                </a:moveTo>
                <a:lnTo>
                  <a:pt x="1837389" y="0"/>
                </a:lnTo>
                <a:lnTo>
                  <a:pt x="1837389" y="1309141"/>
                </a:lnTo>
                <a:lnTo>
                  <a:pt x="0" y="1309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51811">
            <a:off x="12802032" y="6042154"/>
            <a:ext cx="1837390" cy="1309140"/>
          </a:xfrm>
          <a:custGeom>
            <a:avLst/>
            <a:gdLst/>
            <a:ahLst/>
            <a:cxnLst/>
            <a:rect r="r" b="b" t="t" l="l"/>
            <a:pathLst>
              <a:path h="1309140" w="1837390">
                <a:moveTo>
                  <a:pt x="0" y="0"/>
                </a:moveTo>
                <a:lnTo>
                  <a:pt x="1837389" y="0"/>
                </a:lnTo>
                <a:lnTo>
                  <a:pt x="1837389" y="1309141"/>
                </a:lnTo>
                <a:lnTo>
                  <a:pt x="0" y="1309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02032" y="3434294"/>
            <a:ext cx="1837390" cy="1309140"/>
          </a:xfrm>
          <a:custGeom>
            <a:avLst/>
            <a:gdLst/>
            <a:ahLst/>
            <a:cxnLst/>
            <a:rect r="r" b="b" t="t" l="l"/>
            <a:pathLst>
              <a:path h="1309140" w="1837390">
                <a:moveTo>
                  <a:pt x="0" y="0"/>
                </a:moveTo>
                <a:lnTo>
                  <a:pt x="1837389" y="0"/>
                </a:lnTo>
                <a:lnTo>
                  <a:pt x="1837389" y="1309141"/>
                </a:lnTo>
                <a:lnTo>
                  <a:pt x="0" y="1309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3652948" y="4699584"/>
            <a:ext cx="1837390" cy="1309140"/>
          </a:xfrm>
          <a:custGeom>
            <a:avLst/>
            <a:gdLst/>
            <a:ahLst/>
            <a:cxnLst/>
            <a:rect r="r" b="b" t="t" l="l"/>
            <a:pathLst>
              <a:path h="1309140" w="1837390">
                <a:moveTo>
                  <a:pt x="0" y="0"/>
                </a:moveTo>
                <a:lnTo>
                  <a:pt x="1837389" y="0"/>
                </a:lnTo>
                <a:lnTo>
                  <a:pt x="1837389" y="1309140"/>
                </a:lnTo>
                <a:lnTo>
                  <a:pt x="0" y="13091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70753">
            <a:off x="12880023" y="800985"/>
            <a:ext cx="1837390" cy="1309140"/>
          </a:xfrm>
          <a:custGeom>
            <a:avLst/>
            <a:gdLst/>
            <a:ahLst/>
            <a:cxnLst/>
            <a:rect r="r" b="b" t="t" l="l"/>
            <a:pathLst>
              <a:path h="1309140" w="1837390">
                <a:moveTo>
                  <a:pt x="0" y="0"/>
                </a:moveTo>
                <a:lnTo>
                  <a:pt x="1837390" y="0"/>
                </a:lnTo>
                <a:lnTo>
                  <a:pt x="1837390" y="1309141"/>
                </a:lnTo>
                <a:lnTo>
                  <a:pt x="0" y="13091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128779">
            <a:off x="3652948" y="6336377"/>
            <a:ext cx="1837390" cy="1309140"/>
          </a:xfrm>
          <a:custGeom>
            <a:avLst/>
            <a:gdLst/>
            <a:ahLst/>
            <a:cxnLst/>
            <a:rect r="r" b="b" t="t" l="l"/>
            <a:pathLst>
              <a:path h="1309140" w="1837390">
                <a:moveTo>
                  <a:pt x="0" y="0"/>
                </a:moveTo>
                <a:lnTo>
                  <a:pt x="1837389" y="0"/>
                </a:lnTo>
                <a:lnTo>
                  <a:pt x="1837389" y="1309140"/>
                </a:lnTo>
                <a:lnTo>
                  <a:pt x="0" y="13091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96355" y="874530"/>
            <a:ext cx="1900886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3131"/>
                </a:solidFill>
                <a:latin typeface="Inter Bold"/>
              </a:rPr>
              <a:t>Anger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90" y="3030654"/>
            <a:ext cx="3208722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7ED957"/>
                </a:solidFill>
                <a:latin typeface="Inter Bold"/>
              </a:rPr>
              <a:t>Happiness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061" y="5035066"/>
            <a:ext cx="2920180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59CDFF"/>
                </a:solidFill>
                <a:latin typeface="Inter Bold"/>
              </a:rPr>
              <a:t>Sadness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061" y="7013691"/>
            <a:ext cx="2920180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66C4"/>
                </a:solidFill>
                <a:latin typeface="Inter Bold"/>
              </a:rPr>
              <a:t>Surprise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50697" y="874530"/>
            <a:ext cx="1900886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93908F"/>
                </a:solidFill>
                <a:latin typeface="Inter Bold"/>
              </a:rPr>
              <a:t>Fear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50697" y="3769777"/>
            <a:ext cx="2308603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BD59"/>
                </a:solidFill>
                <a:latin typeface="Inter Bold"/>
              </a:rPr>
              <a:t>Disgust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950697" y="6448021"/>
            <a:ext cx="2187716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Inter Bold"/>
              </a:rPr>
              <a:t>Neutral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064048" y="4368215"/>
            <a:ext cx="1707179" cy="1059391"/>
            <a:chOff x="0" y="0"/>
            <a:chExt cx="1284904" cy="7973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4904" cy="797347"/>
            </a:xfrm>
            <a:custGeom>
              <a:avLst/>
              <a:gdLst/>
              <a:ahLst/>
              <a:cxnLst/>
              <a:rect r="r" b="b" t="t" l="l"/>
              <a:pathLst>
                <a:path h="797347" w="1284904">
                  <a:moveTo>
                    <a:pt x="1284904" y="398674"/>
                  </a:moveTo>
                  <a:lnTo>
                    <a:pt x="878504" y="0"/>
                  </a:lnTo>
                  <a:lnTo>
                    <a:pt x="878504" y="203200"/>
                  </a:lnTo>
                  <a:lnTo>
                    <a:pt x="0" y="203200"/>
                  </a:lnTo>
                  <a:lnTo>
                    <a:pt x="0" y="594147"/>
                  </a:lnTo>
                  <a:lnTo>
                    <a:pt x="878504" y="594147"/>
                  </a:lnTo>
                  <a:lnTo>
                    <a:pt x="878504" y="797347"/>
                  </a:lnTo>
                  <a:lnTo>
                    <a:pt x="1284904" y="398674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1183304" cy="429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375607" y="3050613"/>
            <a:ext cx="5341533" cy="3004612"/>
          </a:xfrm>
          <a:custGeom>
            <a:avLst/>
            <a:gdLst/>
            <a:ahLst/>
            <a:cxnLst/>
            <a:rect r="r" b="b" t="t" l="l"/>
            <a:pathLst>
              <a:path h="3004612" w="5341533">
                <a:moveTo>
                  <a:pt x="0" y="0"/>
                </a:moveTo>
                <a:lnTo>
                  <a:pt x="5341533" y="0"/>
                </a:lnTo>
                <a:lnTo>
                  <a:pt x="5341533" y="3004612"/>
                </a:lnTo>
                <a:lnTo>
                  <a:pt x="0" y="3004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75607" y="6932225"/>
            <a:ext cx="5341533" cy="2804305"/>
          </a:xfrm>
          <a:custGeom>
            <a:avLst/>
            <a:gdLst/>
            <a:ahLst/>
            <a:cxnLst/>
            <a:rect r="r" b="b" t="t" l="l"/>
            <a:pathLst>
              <a:path h="2804305" w="5341533">
                <a:moveTo>
                  <a:pt x="0" y="0"/>
                </a:moveTo>
                <a:lnTo>
                  <a:pt x="5341533" y="0"/>
                </a:lnTo>
                <a:lnTo>
                  <a:pt x="5341533" y="2804305"/>
                </a:lnTo>
                <a:lnTo>
                  <a:pt x="0" y="2804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550470"/>
            <a:ext cx="8035348" cy="2198774"/>
            <a:chOff x="0" y="0"/>
            <a:chExt cx="10713797" cy="293169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0713797" cy="1183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07"/>
                </a:lnSpc>
              </a:pPr>
              <a:r>
                <a:rPr lang="en-US" sz="5731">
                  <a:solidFill>
                    <a:srgbClr val="FFFFFF"/>
                  </a:solidFill>
                  <a:latin typeface="Russo One Bold"/>
                </a:rPr>
                <a:t>Input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91740"/>
              <a:ext cx="10713797" cy="1339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4"/>
                </a:lnSpc>
              </a:pPr>
              <a:r>
                <a:rPr lang="en-US" sz="2903">
                  <a:solidFill>
                    <a:srgbClr val="FFFFFF"/>
                  </a:solidFill>
                  <a:latin typeface="Inter Bold"/>
                </a:rPr>
                <a:t>Ảnh </a:t>
              </a:r>
            </a:p>
            <a:p>
              <a:pPr algn="ctr">
                <a:lnSpc>
                  <a:spcPts val="4064"/>
                </a:lnSpc>
              </a:pPr>
              <a:r>
                <a:rPr lang="en-US" sz="2903">
                  <a:solidFill>
                    <a:srgbClr val="FFFFFF"/>
                  </a:solidFill>
                  <a:latin typeface="Inter"/>
                </a:rPr>
                <a:t>chứa khuôn mặt người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17637" y="550470"/>
            <a:ext cx="8035348" cy="2198784"/>
            <a:chOff x="0" y="0"/>
            <a:chExt cx="10713797" cy="293171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10713797" cy="1183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05"/>
                </a:lnSpc>
              </a:pPr>
              <a:r>
                <a:rPr lang="en-US" sz="5730">
                  <a:solidFill>
                    <a:srgbClr val="FFFFFF"/>
                  </a:solidFill>
                  <a:latin typeface="Russo One Bold"/>
                </a:rPr>
                <a:t>Output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591752"/>
              <a:ext cx="10713797" cy="1339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4"/>
                </a:lnSpc>
              </a:pPr>
              <a:r>
                <a:rPr lang="en-US" sz="2903">
                  <a:solidFill>
                    <a:srgbClr val="FFFFFF"/>
                  </a:solidFill>
                  <a:latin typeface="Inter"/>
                </a:rPr>
                <a:t>Dòng </a:t>
              </a:r>
              <a:r>
                <a:rPr lang="en-US" sz="2903">
                  <a:solidFill>
                    <a:srgbClr val="FFFFFF"/>
                  </a:solidFill>
                  <a:latin typeface="Inter Bold"/>
                </a:rPr>
                <a:t>text </a:t>
              </a:r>
            </a:p>
            <a:p>
              <a:pPr algn="ctr">
                <a:lnSpc>
                  <a:spcPts val="4064"/>
                </a:lnSpc>
              </a:pPr>
              <a:r>
                <a:rPr lang="en-US" sz="2903">
                  <a:solidFill>
                    <a:srgbClr val="FFFFFF"/>
                  </a:solidFill>
                  <a:latin typeface="Inter"/>
                </a:rPr>
                <a:t>biểu thị 1 trong 7 trạng thái cảm xúc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294777" y="4549296"/>
            <a:ext cx="6177821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usso One Bold"/>
              </a:rPr>
              <a:t>Happy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064048" y="7954853"/>
            <a:ext cx="1707179" cy="1059391"/>
            <a:chOff x="0" y="0"/>
            <a:chExt cx="1284904" cy="7973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4904" cy="797347"/>
            </a:xfrm>
            <a:custGeom>
              <a:avLst/>
              <a:gdLst/>
              <a:ahLst/>
              <a:cxnLst/>
              <a:rect r="r" b="b" t="t" l="l"/>
              <a:pathLst>
                <a:path h="797347" w="1284904">
                  <a:moveTo>
                    <a:pt x="1284904" y="398674"/>
                  </a:moveTo>
                  <a:lnTo>
                    <a:pt x="878504" y="0"/>
                  </a:lnTo>
                  <a:lnTo>
                    <a:pt x="878504" y="203200"/>
                  </a:lnTo>
                  <a:lnTo>
                    <a:pt x="0" y="203200"/>
                  </a:lnTo>
                  <a:lnTo>
                    <a:pt x="0" y="594147"/>
                  </a:lnTo>
                  <a:lnTo>
                    <a:pt x="878504" y="594147"/>
                  </a:lnTo>
                  <a:lnTo>
                    <a:pt x="878504" y="797347"/>
                  </a:lnTo>
                  <a:lnTo>
                    <a:pt x="1284904" y="398674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65100"/>
              <a:ext cx="1183304" cy="429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294777" y="8135933"/>
            <a:ext cx="6177821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usso One Bold"/>
              </a:rPr>
              <a:t>Happy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55023" y="4185614"/>
            <a:ext cx="5789897" cy="4360745"/>
          </a:xfrm>
          <a:custGeom>
            <a:avLst/>
            <a:gdLst/>
            <a:ahLst/>
            <a:cxnLst/>
            <a:rect r="r" b="b" t="t" l="l"/>
            <a:pathLst>
              <a:path h="4360745" w="5789897">
                <a:moveTo>
                  <a:pt x="0" y="0"/>
                </a:moveTo>
                <a:lnTo>
                  <a:pt x="5789897" y="0"/>
                </a:lnTo>
                <a:lnTo>
                  <a:pt x="5789897" y="4360745"/>
                </a:lnTo>
                <a:lnTo>
                  <a:pt x="0" y="4360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43779" y="2385094"/>
            <a:ext cx="5291577" cy="5793942"/>
          </a:xfrm>
          <a:custGeom>
            <a:avLst/>
            <a:gdLst/>
            <a:ahLst/>
            <a:cxnLst/>
            <a:rect r="r" b="b" t="t" l="l"/>
            <a:pathLst>
              <a:path h="5793942" w="5291577">
                <a:moveTo>
                  <a:pt x="0" y="0"/>
                </a:moveTo>
                <a:lnTo>
                  <a:pt x="5291577" y="0"/>
                </a:lnTo>
                <a:lnTo>
                  <a:pt x="5291577" y="5793941"/>
                </a:lnTo>
                <a:lnTo>
                  <a:pt x="0" y="579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49971" y="463601"/>
            <a:ext cx="8035348" cy="100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6531">
                <a:solidFill>
                  <a:srgbClr val="FFFFFF"/>
                </a:solidFill>
                <a:latin typeface="Russo One"/>
              </a:rPr>
              <a:t>Ứng dụng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1806" y="2763902"/>
            <a:ext cx="8642194" cy="102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"/>
              </a:rPr>
              <a:t>Kinh doanh : Phân tích phản ứng của khách hàng khi tiếp nhận và sử dụng sản phẩm, dịch vụ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71894" y="1877805"/>
            <a:ext cx="8035348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"/>
              </a:rPr>
              <a:t>Y tế : Theo dõi sức khỏe tinh thần bệnh nhân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22920" y="8479684"/>
            <a:ext cx="8333295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"/>
              </a:rPr>
              <a:t>Giáo dục : Quản lý học đường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40606" y="1535451"/>
            <a:ext cx="3608049" cy="3608049"/>
          </a:xfrm>
          <a:custGeom>
            <a:avLst/>
            <a:gdLst/>
            <a:ahLst/>
            <a:cxnLst/>
            <a:rect r="r" b="b" t="t" l="l"/>
            <a:pathLst>
              <a:path h="3608049" w="3608049">
                <a:moveTo>
                  <a:pt x="0" y="0"/>
                </a:moveTo>
                <a:lnTo>
                  <a:pt x="3608049" y="0"/>
                </a:lnTo>
                <a:lnTo>
                  <a:pt x="3608049" y="3608049"/>
                </a:lnTo>
                <a:lnTo>
                  <a:pt x="0" y="360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20663" y="5425259"/>
            <a:ext cx="4047935" cy="4114800"/>
          </a:xfrm>
          <a:custGeom>
            <a:avLst/>
            <a:gdLst/>
            <a:ahLst/>
            <a:cxnLst/>
            <a:rect r="r" b="b" t="t" l="l"/>
            <a:pathLst>
              <a:path h="4114800" w="4047935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49971" y="463601"/>
            <a:ext cx="8035348" cy="100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6531">
                <a:solidFill>
                  <a:srgbClr val="FFFFFF"/>
                </a:solidFill>
                <a:latin typeface="Russo One"/>
              </a:rPr>
              <a:t>Giới hạn đề tài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80668" y="3052494"/>
            <a:ext cx="3138607" cy="5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Ngôn ngữ 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37865" y="7415984"/>
            <a:ext cx="4989909" cy="102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Camera của laptop cá nhân </a:t>
            </a:r>
          </a:p>
          <a:p>
            <a:pPr>
              <a:lnSpc>
                <a:spcPts val="4064"/>
              </a:lnSpc>
              <a:spcBef>
                <a:spcPct val="0"/>
              </a:spcBef>
            </a:pPr>
            <a:r>
              <a:rPr lang="en-US" sz="2903">
                <a:solidFill>
                  <a:srgbClr val="FFFFFF"/>
                </a:solidFill>
                <a:latin typeface="Inter Bold"/>
              </a:rPr>
              <a:t>(Thời gian thực)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45702" y="4972297"/>
            <a:ext cx="7634974" cy="99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35"/>
              </a:lnSpc>
            </a:pPr>
            <a:r>
              <a:rPr lang="en-US" sz="6399">
                <a:solidFill>
                  <a:srgbClr val="FFFFFF"/>
                </a:solidFill>
                <a:latin typeface="Russo One Bold"/>
              </a:rPr>
              <a:t>Dataset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231400"/>
            <a:ext cx="4253279" cy="4253279"/>
            <a:chOff x="0" y="0"/>
            <a:chExt cx="5671038" cy="5671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71038" cy="5671038"/>
            </a:xfrm>
            <a:custGeom>
              <a:avLst/>
              <a:gdLst/>
              <a:ahLst/>
              <a:cxnLst/>
              <a:rect r="r" b="b" t="t" l="l"/>
              <a:pathLst>
                <a:path h="5671038" w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w="76200" cap="sq">
                <a:solidFill>
                  <a:srgbClr val="13B8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866019" y="1874833"/>
              <a:ext cx="1939000" cy="1921372"/>
            </a:xfrm>
            <a:custGeom>
              <a:avLst/>
              <a:gdLst/>
              <a:ahLst/>
              <a:cxnLst/>
              <a:rect r="r" b="b" t="t" l="l"/>
              <a:pathLst>
                <a:path h="1921372" w="1939000">
                  <a:moveTo>
                    <a:pt x="0" y="0"/>
                  </a:moveTo>
                  <a:lnTo>
                    <a:pt x="1939000" y="0"/>
                  </a:lnTo>
                  <a:lnTo>
                    <a:pt x="1939000" y="1921372"/>
                  </a:lnTo>
                  <a:lnTo>
                    <a:pt x="0" y="192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4354298"/>
            <a:ext cx="18288000" cy="3162512"/>
          </a:xfrm>
          <a:custGeom>
            <a:avLst/>
            <a:gdLst/>
            <a:ahLst/>
            <a:cxnLst/>
            <a:rect r="r" b="b" t="t" l="l"/>
            <a:pathLst>
              <a:path h="3162512" w="18288000">
                <a:moveTo>
                  <a:pt x="0" y="0"/>
                </a:moveTo>
                <a:lnTo>
                  <a:pt x="18288000" y="0"/>
                </a:lnTo>
                <a:lnTo>
                  <a:pt x="18288000" y="3162512"/>
                </a:lnTo>
                <a:lnTo>
                  <a:pt x="0" y="3162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9" t="-2225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37799" y="7653414"/>
            <a:ext cx="9773942" cy="2633586"/>
          </a:xfrm>
          <a:custGeom>
            <a:avLst/>
            <a:gdLst/>
            <a:ahLst/>
            <a:cxnLst/>
            <a:rect r="r" b="b" t="t" l="l"/>
            <a:pathLst>
              <a:path h="2633586" w="9773942">
                <a:moveTo>
                  <a:pt x="0" y="0"/>
                </a:moveTo>
                <a:lnTo>
                  <a:pt x="9773942" y="0"/>
                </a:lnTo>
                <a:lnTo>
                  <a:pt x="9773942" y="2633586"/>
                </a:lnTo>
                <a:lnTo>
                  <a:pt x="0" y="2633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96107" y="135290"/>
            <a:ext cx="8857327" cy="112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sz="7200">
                <a:solidFill>
                  <a:srgbClr val="FFFFFF"/>
                </a:solidFill>
                <a:latin typeface="Russo One Bold"/>
              </a:rPr>
              <a:t>Dataset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325405" y="1664329"/>
            <a:ext cx="12198730" cy="2286405"/>
            <a:chOff x="0" y="0"/>
            <a:chExt cx="16264974" cy="30485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6264974" cy="1183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07"/>
                </a:lnSpc>
              </a:pPr>
              <a:r>
                <a:rPr lang="en-US" sz="5731" u="sng">
                  <a:solidFill>
                    <a:srgbClr val="FFFFFF"/>
                  </a:solidFill>
                  <a:latin typeface="Russo One Bold"/>
                  <a:hlinkClick r:id="rId5" tooltip="https://www.kaggle.com/competitions/challenges-in-representation-learning-facial-expression-recognition-challenge/"/>
                </a:rPr>
                <a:t>FER2013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91740"/>
              <a:ext cx="16264974" cy="1456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4"/>
                </a:lnSpc>
              </a:pPr>
              <a:r>
                <a:rPr lang="en-US" sz="3203">
                  <a:solidFill>
                    <a:srgbClr val="FFFFFF"/>
                  </a:solidFill>
                  <a:latin typeface="Inter Bold"/>
                </a:rPr>
                <a:t>Lấy từ Kaggle, gần 36,000 ma trận của ảnh grayscale 48x48 </a:t>
              </a:r>
            </a:p>
            <a:p>
              <a:pPr algn="ctr">
                <a:lnSpc>
                  <a:spcPts val="4484"/>
                </a:lnSpc>
              </a:pPr>
              <a:r>
                <a:rPr lang="en-US" sz="3203">
                  <a:solidFill>
                    <a:srgbClr val="FFFFFF"/>
                  </a:solidFill>
                  <a:latin typeface="Inter"/>
                </a:rPr>
                <a:t>chứa khuôn mặt người, được gắn nhãn từ 0 -&gt; 6, chia tỷ lệ 8:2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DAF2FL9kS6U</dc:identifier>
  <dcterms:modified xsi:type="dcterms:W3CDTF">2011-08-01T06:04:30Z</dcterms:modified>
  <cp:revision>1</cp:revision>
  <dc:title>Facial Expression Recognition</dc:title>
</cp:coreProperties>
</file>